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4" r:id="rId3"/>
    <p:sldId id="284" r:id="rId4"/>
    <p:sldId id="273" r:id="rId5"/>
    <p:sldId id="283" r:id="rId6"/>
    <p:sldId id="282" r:id="rId7"/>
    <p:sldId id="281" r:id="rId8"/>
    <p:sldId id="280" r:id="rId9"/>
    <p:sldId id="279" r:id="rId10"/>
    <p:sldId id="278" r:id="rId11"/>
    <p:sldId id="277" r:id="rId12"/>
    <p:sldId id="276" r:id="rId13"/>
    <p:sldId id="275" r:id="rId14"/>
    <p:sldId id="288" r:id="rId15"/>
    <p:sldId id="287" r:id="rId16"/>
    <p:sldId id="286" r:id="rId17"/>
    <p:sldId id="285" r:id="rId18"/>
    <p:sldId id="289" r:id="rId19"/>
    <p:sldId id="294" r:id="rId20"/>
    <p:sldId id="293" r:id="rId21"/>
    <p:sldId id="292" r:id="rId22"/>
    <p:sldId id="291" r:id="rId23"/>
    <p:sldId id="295" r:id="rId24"/>
  </p:sldIdLst>
  <p:sldSz cx="9144000" cy="6858000" type="screen4x3"/>
  <p:notesSz cx="6858000" cy="9144000"/>
  <p:defaultTextStyle>
    <a:defPPr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156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21.03.2017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6300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21.03.2017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2353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21.03.2017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7872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21.03.2017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941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21.03.2017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601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21.03.2017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9811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21.03.2017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2422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21.03.2017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3922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21.03.2017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6280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21.03.2017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3288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21.03.2017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9406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A13DC-6CAB-384B-9E07-0078C7B24C71}" type="datetimeFigureOut">
              <a:rPr lang="ru-RU" smtClean="0"/>
              <a:t>21.03.2017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5755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573206" y="477671"/>
            <a:ext cx="8134066" cy="5854889"/>
          </a:xfrm>
        </p:spPr>
        <p:txBody>
          <a:bodyPr>
            <a:normAutofit fontScale="92500"/>
          </a:bodyPr>
          <a:lstStyle/>
          <a:p>
            <a:r>
              <a:rPr lang="ru-RU" b="1" dirty="0"/>
              <a:t>Тема </a:t>
            </a:r>
            <a:r>
              <a:rPr lang="en-US" b="1" dirty="0"/>
              <a:t>7.</a:t>
            </a:r>
            <a:r>
              <a:rPr lang="ru-RU" b="1" dirty="0"/>
              <a:t> ФИНАНСОВЫЕ РЕСУРСЫ ПРОЕКТА</a:t>
            </a: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pPr lvl="0"/>
            <a:r>
              <a:rPr lang="ru-RU" b="1" dirty="0"/>
              <a:t>1.Оценка стоимости проекта</a:t>
            </a:r>
            <a:endParaRPr lang="ru-RU" dirty="0"/>
          </a:p>
          <a:p>
            <a:r>
              <a:rPr lang="ru-RU" b="1" dirty="0"/>
              <a:t>2. Планирование затрат по проекту (бюджетирование)</a:t>
            </a:r>
            <a:endParaRPr lang="ru-RU" dirty="0"/>
          </a:p>
          <a:p>
            <a:r>
              <a:rPr lang="ru-RU" b="1" dirty="0"/>
              <a:t>3. Финансирование за счет выпуска акций</a:t>
            </a:r>
            <a:endParaRPr lang="ru-RU" dirty="0"/>
          </a:p>
          <a:p>
            <a:r>
              <a:rPr lang="ru-RU" b="1" dirty="0"/>
              <a:t>4.Долгосрочное долговое финансирование</a:t>
            </a:r>
            <a:endParaRPr lang="ru-RU" dirty="0"/>
          </a:p>
          <a:p>
            <a:r>
              <a:rPr lang="ru-RU" b="1" dirty="0"/>
              <a:t>5. Другие источники финансирования проектов</a:t>
            </a:r>
            <a:endParaRPr lang="ru-RU" dirty="0"/>
          </a:p>
          <a:p>
            <a:r>
              <a:rPr lang="ru-RU" b="1" dirty="0"/>
              <a:t>6. Контроль выполнения плана и условий финансирования</a:t>
            </a: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2175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3" name="Рисунок 2" descr="image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8718569" cy="4210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269242" y="603856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Рис. 2.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Базовый план и требования к финансированию проекта по этапам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00721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2137" y="300251"/>
            <a:ext cx="8393373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Финансирование проекта должно обеспечивать решение двух основных задач:</a:t>
            </a:r>
            <a:endParaRPr lang="ru-RU" sz="14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обеспечение такой динамики инвестиций, которая позволяла бы выполнять проект в соответствии с времен­ными и финансовыми ограничениями;</a:t>
            </a:r>
            <a:endParaRPr lang="ru-RU" sz="14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снижение затрат финансовых средств и риска проекта за счет соответствующей структуры инвестиций и макси­мальных налоговых льгот.</a:t>
            </a:r>
            <a:endParaRPr lang="ru-RU" sz="14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Финансирование проекта включает четыре этапа (рис. 3).</a:t>
            </a:r>
            <a:endParaRPr lang="ru-RU" sz="14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71942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:\media\image46.jpe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6979" y="313899"/>
            <a:ext cx="7328847" cy="51588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627797" y="5664201"/>
            <a:ext cx="743802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Рис. 3.</a:t>
            </a: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Этапы финансирования проекта</a:t>
            </a:r>
            <a:endParaRPr lang="ru-RU" sz="16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80672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2137" y="245660"/>
            <a:ext cx="8420669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3. Финансирование за счет выпуска акций</a:t>
            </a:r>
            <a:endParaRPr lang="ru-RU" sz="14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Акционерные инвестиции могут быть в форме денежных вкладов, оборудования, технологий, а также в форме эконо­мического обоснования проекта или права использования национальных ресурсов, если акционером является прави­тельственная организация.</a:t>
            </a:r>
            <a:endParaRPr lang="ru-RU" sz="14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Основной объем акционерных инвестиций поступает от участников проекта в начале его реализации, хотя могут производиться вклады в форме подчиненных кредитов уже в ходе осуществления проекта.</a:t>
            </a:r>
            <a:endParaRPr lang="ru-RU" sz="14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80777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5660" y="177421"/>
            <a:ext cx="8679976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Потенциальными покупателями выпускаемых акций могут стать:</a:t>
            </a:r>
            <a:endParaRPr lang="ru-RU" sz="12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0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заказчики, заинтересованные в продукции, производи­мой в результате завершения проекта и ввода в эксплуата­цию мощностей;</a:t>
            </a:r>
            <a:endParaRPr lang="ru-RU" sz="12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0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внешние инвесторы, заинтересованные в окупаемости вложенных средств, получении налоговых выигрышей или в приросте стоимости основного капитала на условиях огра­ниченной аренды или ограниченного участия.</a:t>
            </a:r>
            <a:endParaRPr lang="ru-RU" sz="12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Для финансирования крупных проектов, требующих больших капитальных затрат, могут быть использованы средства частных лиц и общественности. При этом выпуск акций совмещается с выпуском долговых обязательств.</a:t>
            </a:r>
            <a:endParaRPr lang="ru-RU" sz="12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0406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3205" y="532263"/>
            <a:ext cx="8188657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4.Долгосрочное долговое финансирование</a:t>
            </a:r>
            <a:endParaRPr lang="ru-RU" sz="1100" dirty="0">
              <a:solidFill>
                <a:srgbClr val="000000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 </a:t>
            </a:r>
            <a:endParaRPr lang="ru-RU" sz="1100" dirty="0">
              <a:solidFill>
                <a:srgbClr val="000000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Источниками долгосрочного долгового финансирования могут быть:</a:t>
            </a:r>
            <a:endParaRPr lang="ru-RU" sz="11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долгосрочные кредиты у самостоятельных или входя­щих в синдикаты банков;</a:t>
            </a:r>
            <a:endParaRPr lang="ru-RU" sz="11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«клубные» долгосрочные кредиты в коммерческих банках;</a:t>
            </a:r>
            <a:endParaRPr lang="ru-RU" sz="11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кредиты в государственных учреждениях;</a:t>
            </a:r>
            <a:endParaRPr lang="ru-RU" sz="11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долговые обязательства общественности;</a:t>
            </a:r>
            <a:endParaRPr lang="ru-RU" sz="11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частное размещение долговых обязательств.</a:t>
            </a:r>
            <a:endParaRPr lang="ru-RU" sz="11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Выбор варианта долгосрочного долгового финансирова­ния основывается на результатах анализа жизнеспособности проекта: оптимальной структуре финансирования, возмож­ностях проекта обеспечивать погашение кредитов и выплату процентных ставок.</a:t>
            </a:r>
            <a:endParaRPr lang="ru-RU" sz="11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48761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2955" y="245660"/>
            <a:ext cx="8407021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Предполагается, что долгосрочные ссуды имеют более низкую стоимость, чем обыкновенные акции, так как про­центные платежи по ним менее неопределенны, чем диви­дендные выплаты. Для того чтобы найти стоимость заемного капитала</a:t>
            </a:r>
            <a:r>
              <a:rPr lang="ru-RU" sz="20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kd</a:t>
            </a:r>
            <a:r>
              <a:rPr lang="ru-RU" sz="20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,</a:t>
            </a: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нужно найти эффективную норму доходности, которая делает равными стоимость ежегодных платежей кредиторам (</a:t>
            </a:r>
            <a:r>
              <a:rPr lang="en-US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Q</a:t>
            </a: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) плюс любой окончательный платеж</a:t>
            </a:r>
            <a:r>
              <a:rPr lang="ru-RU" sz="20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(</a:t>
            </a:r>
            <a:r>
              <a:rPr lang="en-US" sz="20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QS</a:t>
            </a: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— выплачивается по окончании займа) и текущую рыночную стоимость долга</a:t>
            </a:r>
            <a:r>
              <a:rPr lang="ru-RU" sz="20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I</a:t>
            </a:r>
            <a:r>
              <a:rPr lang="ru-RU" sz="20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.</a:t>
            </a:r>
            <a:endParaRPr lang="ru-RU" sz="12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где</a:t>
            </a:r>
            <a:r>
              <a:rPr lang="ru-RU" sz="20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i</a:t>
            </a: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— порядковый номер периода, в который осуществля­ются выплаты по заемным средствам;</a:t>
            </a:r>
            <a:r>
              <a:rPr lang="ru-RU" sz="20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n</a:t>
            </a: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— порядковый номер периода, в который осуществляется окончательная выплата по заемным средствам.</a:t>
            </a:r>
            <a:endParaRPr lang="ru-RU" sz="12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При этом должна осуществляться и корректировка на нало­гообложение, так как процентные платежи вычитаются из нало­гооблагаемых прибылей.</a:t>
            </a:r>
            <a:endParaRPr lang="ru-RU" sz="12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50259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:\media\image50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60310" y="2320119"/>
            <a:ext cx="6741994" cy="1323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169674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7421" y="0"/>
            <a:ext cx="8516203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Общий расчет платы за привлекаемый для финансирова­ния проекта капитал (и ставки дисконтирования при оценке эффективности проекта) осуществляется на основе</a:t>
            </a:r>
            <a:r>
              <a:rPr lang="ru-RU" sz="20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модели средневзвешенной стоимости капитала,</a:t>
            </a: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в соответствии с которой:</a:t>
            </a:r>
            <a:endParaRPr lang="ru-RU" sz="12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где</a:t>
            </a:r>
            <a:r>
              <a:rPr lang="ru-RU" sz="20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— величина заемного капитала;</a:t>
            </a:r>
            <a:r>
              <a:rPr lang="ru-RU" sz="20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Е</a:t>
            </a: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— величина соб­ственного капитала;</a:t>
            </a:r>
            <a:r>
              <a:rPr lang="ru-RU" sz="20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rd</a:t>
            </a: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— стоимость заемного капитала (про­центная ставка по кредиту или требуемая отдача по корпора­тивным облигациям);</a:t>
            </a:r>
            <a:r>
              <a:rPr lang="ru-RU" sz="20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re</a:t>
            </a: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— стоимость собственного капитала фирмы; х — ставка налога на прибыль.</a:t>
            </a:r>
            <a:endParaRPr lang="ru-RU" sz="12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Таким образом, стоимость капитала рассчитывается как стоимость его элементов (собственного и заемного капи­тала), взвешенных на их долю в структуре капитала пред­приятия.</a:t>
            </a:r>
            <a:endParaRPr lang="ru-RU" sz="12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20596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86854" y="628347"/>
            <a:ext cx="8379726" cy="6232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50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5.Другие источники финансирования проектов</a:t>
            </a:r>
            <a:endParaRPr lang="ru-RU" sz="1050" dirty="0">
              <a:solidFill>
                <a:srgbClr val="000000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50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 </a:t>
            </a:r>
            <a:endParaRPr lang="ru-RU" sz="1050" dirty="0">
              <a:solidFill>
                <a:srgbClr val="000000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6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Государство</a:t>
            </a:r>
            <a: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может представлять двухстороннюю </a:t>
            </a:r>
            <a:r>
              <a:rPr lang="ru-RU" sz="1600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финан</a:t>
            </a:r>
            <a: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-</a:t>
            </a:r>
            <a:b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</a:br>
            <a:r>
              <a:rPr lang="ru-RU" sz="1600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совую</a:t>
            </a:r>
            <a: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помощь или организовывать экспортное кредитное</a:t>
            </a:r>
            <a:b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финансирование в реализации проектов с участием </a:t>
            </a:r>
            <a:r>
              <a:rPr lang="ru-RU" sz="1600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ино</a:t>
            </a:r>
            <a: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-</a:t>
            </a:r>
            <a:b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странных фирм (подрядчиков и поставщиков) или </a:t>
            </a:r>
            <a:r>
              <a:rPr lang="ru-RU" sz="1600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заинте</a:t>
            </a:r>
            <a: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-</a:t>
            </a:r>
            <a:b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</a:br>
            <a:r>
              <a:rPr lang="ru-RU" sz="1600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ресованных</a:t>
            </a:r>
            <a: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третьих сторон. Государственные учреждения</a:t>
            </a:r>
            <a:b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могут осуществлять эту помощь непосредственно за счет</a:t>
            </a:r>
            <a:b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инвестиционных программ через субсидирование или </a:t>
            </a:r>
            <a:r>
              <a:rPr lang="ru-RU" sz="1600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гаран</a:t>
            </a:r>
            <a: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-</a:t>
            </a:r>
            <a:b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</a:br>
            <a:r>
              <a:rPr lang="ru-RU" sz="1600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тии</a:t>
            </a:r>
            <a: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ссуд, либо косвенно, за счет гарантий цен и расширения</a:t>
            </a:r>
            <a:b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налоговых преимуществ. </a:t>
            </a:r>
            <a:endParaRPr lang="ru-RU" sz="105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6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Лизинг</a:t>
            </a:r>
            <a: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представляет собой, как правило, </a:t>
            </a:r>
            <a:r>
              <a:rPr lang="ru-RU" sz="1600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трехсторон</a:t>
            </a:r>
            <a: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-</a:t>
            </a:r>
            <a:b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</a:br>
            <a:r>
              <a:rPr lang="ru-RU" sz="1600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ний</a:t>
            </a:r>
            <a: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комплекс отношений, в которых лизинговая компания</a:t>
            </a:r>
            <a:b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по просьбе и указанию пользователя приобретает у </a:t>
            </a:r>
            <a:r>
              <a:rPr lang="ru-RU" sz="1600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изгото</a:t>
            </a:r>
            <a: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-</a:t>
            </a:r>
            <a:b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</a:br>
            <a:r>
              <a:rPr lang="ru-RU" sz="1600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вителя</a:t>
            </a:r>
            <a: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оборудование, которое затем сдает этому </a:t>
            </a:r>
            <a:r>
              <a:rPr lang="ru-RU" sz="1600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пользова</a:t>
            </a:r>
            <a: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-</a:t>
            </a:r>
            <a:b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</a:br>
            <a:r>
              <a:rPr lang="ru-RU" sz="1600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телю</a:t>
            </a:r>
            <a: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во временное пользование.</a:t>
            </a:r>
            <a:endParaRPr lang="ru-RU" sz="105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564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2955" y="313899"/>
            <a:ext cx="8529851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1. Оценка стоимости проекта</a:t>
            </a:r>
            <a:endParaRPr lang="ru-RU" sz="12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 </a:t>
            </a:r>
            <a:endParaRPr lang="ru-RU" sz="12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Общая стоимость проекта зависит от стоимости выполне­ния каждой его операции, а также от дополнительных посто­янных или переменных расходов. Поскольку для реализации проекта необходимо завершить все входящие в него опера­ции (вне зависимости от того, являются они критическими или нет), общая стоимость выполнения операций определя­ется арифметической суммой отдельных значений стоимо­сти каждой операции.</a:t>
            </a:r>
            <a:endParaRPr lang="ru-RU" sz="12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Если проект исполняется по контракту, следует различать оценку стоимости и цену исполнения контракта. Оценка сто­имости является одним из факторов, влияющих на опреде­ление цены исполнения контракта, но не единственным.</a:t>
            </a:r>
            <a:endParaRPr lang="ru-RU" sz="12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96398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6603" y="286603"/>
            <a:ext cx="851620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Регресс —</a:t>
            </a:r>
            <a:r>
              <a:rPr lang="ru-RU" sz="24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это требование о возмещении представленной взаймы суммы.</a:t>
            </a:r>
            <a:endParaRPr lang="ru-RU" sz="14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Финансирование с полным регрессом на заемщика</a:t>
            </a:r>
            <a:r>
              <a:rPr lang="ru-RU" sz="24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— наи­более распространенная форма проектного финансирования. Она является наиболее простой и дешевой. Применяется в следующих случаях:</a:t>
            </a:r>
            <a:endParaRPr lang="ru-RU" sz="14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1) предоставление средств для финансирования малопри­быльных или некоммерческих проектов, заказчики которых имеют возможность погасить кредиты за счет других дохо­дов. Например, это социально значимые проекты;</a:t>
            </a:r>
            <a:endParaRPr lang="ru-RU" sz="14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67904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:\media\image52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8424" y="377883"/>
            <a:ext cx="5117910" cy="5363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661916" y="5925697"/>
            <a:ext cx="7362967" cy="4568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Рис. 4.</a:t>
            </a:r>
            <a:r>
              <a:rPr lang="ru-RU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Распределение рисков при проектном финансировании</a:t>
            </a:r>
            <a:endParaRPr lang="ru-RU" sz="11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94578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4967" y="346629"/>
            <a:ext cx="779287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6. Контроль выполнения плана и условий финансирования</a:t>
            </a:r>
            <a:endParaRPr lang="ru-RU" sz="11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 </a:t>
            </a:r>
            <a:endParaRPr lang="ru-RU" sz="11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Кроме планирования финансовой деятельности, в круп­ных проектах, в том числе, связанных со строительством, при­ходится прилагать усилия для решения </a:t>
            </a:r>
            <a:r>
              <a:rPr lang="ru-RU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следуюших</a:t>
            </a:r>
            <a:r>
              <a:rPr lang="ru-RU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вопросов:</a:t>
            </a:r>
            <a:endParaRPr lang="ru-RU" sz="11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точные оценки затрат (финансовые сметы);</a:t>
            </a:r>
            <a:endParaRPr lang="ru-RU" sz="11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распределение расходов во времени (поток денежной наличности);</a:t>
            </a:r>
            <a:endParaRPr lang="ru-RU" sz="11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подтверждение затрат (анализ финансового состояния);</a:t>
            </a:r>
            <a:endParaRPr lang="ru-RU" sz="11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своевременность и точность отчетности по затратам;</a:t>
            </a:r>
            <a:endParaRPr lang="ru-RU" sz="11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использование соответствующих финансовых рычагов управления;</a:t>
            </a:r>
            <a:endParaRPr lang="ru-RU" sz="11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выявление неправильных затрат на проект;</a:t>
            </a:r>
            <a:endParaRPr lang="ru-RU" sz="11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своевременная и осмысленная отчетность о состоянии проекта;</a:t>
            </a:r>
            <a:endParaRPr lang="ru-RU" sz="11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использование соответствующего решения об осу­ществлении затрат до того, как будут произведены убыточ­ные затраты.</a:t>
            </a:r>
            <a:endParaRPr lang="ru-RU" sz="1100" u="none" strike="noStrike" spc="35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8060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99146" y="2680396"/>
            <a:ext cx="4572000" cy="742511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3200" u="none" strike="noStrike" spc="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513420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2829" y="232012"/>
            <a:ext cx="8857397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Существуют следующие подходы к оценке стоимости.</a:t>
            </a:r>
            <a:endParaRPr lang="ru-RU" sz="12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2000" i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Параметрическая оценка</a:t>
            </a:r>
            <a:r>
              <a:rPr lang="ru-RU" sz="20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предполагает декомпози­цию операций на элементы и использование исторических данных для их оценки. Стандартными путями выделения элементов являются:</a:t>
            </a:r>
            <a:endParaRPr lang="ru-RU" sz="12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0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переменные расходы — стоимость материалов, задей­ствованных в выполнении операции; стоимость трудовых ресурсов (стоимость единицы времени работы), задейство­ванных в каждой операции. Следует учитывать, что стои­мость ресурсов на разных стадиях выполнения операций может меняться;</a:t>
            </a:r>
            <a:endParaRPr lang="ru-RU" sz="12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0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постоянные расходы — стоимость самой операции и управленческих воздействий по назначению на нее ресурсов.</a:t>
            </a:r>
            <a:endParaRPr lang="ru-RU" sz="1200" u="none" strike="noStrike" spc="35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3417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4024" y="341194"/>
            <a:ext cx="8325134" cy="55659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 startAt="2"/>
            </a:pPr>
            <a:r>
              <a:rPr lang="ru-RU" sz="2400" i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Аналоговая оценка</a:t>
            </a: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(«</a:t>
            </a:r>
            <a:r>
              <a:rPr lang="ru-RU" sz="2400" i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сверху вниз»)</a:t>
            </a: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использование фактической стоимости операций или ресурсов, задейство­ванных в предыдущем аналогичном проекте. Обычно такую оценку можно получить достаточно близко, но она явля­ется весьма приблизительной, так как не учитывает спец­ифические особенности конкретных проектов. Однако такая оценка полезна в случае большого количества однотипных проектов, реализуемых предприятием или одной и той же проектной командой.</a:t>
            </a:r>
            <a:endParaRPr lang="ru-RU" sz="1400" u="none" strike="noStrike" spc="35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7632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1445" y="191069"/>
            <a:ext cx="8011236" cy="55659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</a:pPr>
            <a:r>
              <a:rPr lang="ru-RU" sz="2400" i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3.Поэтапное оценивание</a:t>
            </a: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оценка проекта по этапам его жизненного цикла. При этом ближайший этап оценивается с достаточно высокой степенью точности, а для других эта­пов используются приближенные оценки. По мере реали­зации проекта неопределенность уменьшается, и предвари­тельные оценки уточняются. Поэтапное оценивание очень популярно среди проектных менеджеров, так как позволяет существенно сузить горизонт планирования.</a:t>
            </a:r>
            <a:endParaRPr lang="ru-RU" sz="1400" u="none" strike="noStrike" spc="35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6519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0376" y="122831"/>
            <a:ext cx="8447964" cy="50103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4.</a:t>
            </a:r>
            <a:r>
              <a:rPr lang="ru-RU" sz="24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Оценка</a:t>
            </a:r>
            <a:r>
              <a:rPr lang="ru-RU" sz="24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«</a:t>
            </a:r>
            <a:r>
              <a:rPr lang="ru-RU" sz="24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снизу вверх</a:t>
            </a:r>
            <a:r>
              <a:rPr lang="ru-RU" sz="24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» предполагает суммирова­ние отдельных операций или пакетов работ снизу вверх по уровням проекта и агрегирование, таким образом, стоимости всего проекта. Такой подход существенно увели­чивает точность оценок, но одновременно возрастает и тру­доемкость этого процесса. Также в ходе получения оценок возможны конфликты между разными уровнями, а сле­довательно, необходимо уделять внимание этим потенци­ально конфликтным точкам и находить компромиссные решения.</a:t>
            </a:r>
            <a:endParaRPr lang="ru-RU" sz="14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13960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1069" y="0"/>
            <a:ext cx="8748215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2000" b="1" spc="3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Планирование затрат по проекту (бюджетирование)</a:t>
            </a:r>
            <a:endParaRPr lang="ru-RU" sz="1200" spc="35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 </a:t>
            </a:r>
            <a:endParaRPr lang="ru-RU" sz="1200" dirty="0">
              <a:solidFill>
                <a:srgbClr val="000000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Бюджет проекта — это план, выраженный в количествен­ных показателях и отражающий затраты, необходимые для достижения поставленной цели. В бюджете представ­лены оценочные результаты откорректированного календар­ного плана и стратегии реализации проекта. Процесс состав­ления бюджета проекта представляет собой распределение сметной стоимости во времени на основании календарного плана.</a:t>
            </a:r>
            <a:endParaRPr lang="ru-RU" sz="12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При составлении бюджета следует опираться на оценки стоимости операций и пакетов работ, полученные при опре­делении стоимости проекта. На основании полученных данных строится график, показывающий, сколько средств необходимо иметь в каждый период. Площадь графика соот­ветствует стоимости проекта (рис. .1).</a:t>
            </a:r>
            <a:endParaRPr lang="ru-RU" sz="12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48696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1665" y="5611799"/>
            <a:ext cx="8031707" cy="4973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Рис.1.</a:t>
            </a:r>
            <a:r>
              <a:rPr lang="ru-RU" sz="20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Графическое представление стоимости проекта</a:t>
            </a:r>
            <a:endParaRPr lang="ru-RU" sz="12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 descr="F:\media\image47.jpe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1665" y="464025"/>
            <a:ext cx="8127242" cy="449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6751905" y="4867470"/>
            <a:ext cx="1126590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Время</a:t>
            </a:r>
            <a:endParaRPr lang="ru-RU" sz="10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76754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4841" y="204717"/>
            <a:ext cx="852985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Распределенный во времени бюджет, называемый также </a:t>
            </a:r>
            <a:r>
              <a:rPr lang="ru-RU" sz="24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базовым планом по стоимости,</a:t>
            </a:r>
            <a:r>
              <a:rPr lang="ru-RU" sz="24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служит для измерения, мони­торинга и контроля исполнения проекта по стоимости. Он разрабатывается суммированием оценок стоимостей по эта­пам проекта. Обычно базовый план напоминает по форме латинскую букву</a:t>
            </a:r>
            <a:r>
              <a:rPr lang="ru-RU" sz="24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S</a:t>
            </a:r>
            <a:r>
              <a:rPr lang="ru-RU" sz="24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и часто называется</a:t>
            </a:r>
            <a:r>
              <a:rPr lang="ru-RU" sz="24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S</a:t>
            </a:r>
            <a:r>
              <a:rPr lang="ru-RU" sz="24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-кривой.</a:t>
            </a:r>
            <a:endParaRPr lang="ru-RU" sz="14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Базовый план по стоимости служит основой для раз­работки</a:t>
            </a:r>
            <a:r>
              <a:rPr lang="ru-RU" sz="24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требований к финансированию проекта.</a:t>
            </a:r>
            <a:r>
              <a:rPr lang="ru-RU" sz="24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Финан­сирование проекта осуществляется поэтапно. Требования к финансированию на отдельных этапах могут превышать базовый план на величину резерва управления (рис. 2).</a:t>
            </a:r>
            <a:endParaRPr lang="ru-RU" sz="14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6379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940</Words>
  <Application>Microsoft Office PowerPoint</Application>
  <PresentationFormat>Экран (4:3)</PresentationFormat>
  <Paragraphs>77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9" baseType="lpstr">
      <vt:lpstr>Arial</vt:lpstr>
      <vt:lpstr>Calibri</vt:lpstr>
      <vt:lpstr>Microsoft Sans Serif</vt:lpstr>
      <vt:lpstr>Times New Roman</vt:lpstr>
      <vt:lpstr>Verdana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Лена</dc:creator>
  <cp:lastModifiedBy>Марина Коршикова</cp:lastModifiedBy>
  <cp:revision>15</cp:revision>
  <dcterms:created xsi:type="dcterms:W3CDTF">2015-02-27T06:11:58Z</dcterms:created>
  <dcterms:modified xsi:type="dcterms:W3CDTF">2017-03-21T10:17:42Z</dcterms:modified>
</cp:coreProperties>
</file>